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64" r:id="rId6"/>
    <p:sldId id="266" r:id="rId7"/>
    <p:sldId id="267" r:id="rId8"/>
    <p:sldId id="268" r:id="rId9"/>
    <p:sldId id="269" r:id="rId10"/>
    <p:sldId id="270" r:id="rId11"/>
    <p:sldId id="271" r:id="rId12"/>
    <p:sldId id="25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00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9" autoAdjust="0"/>
    <p:restoredTop sz="94660"/>
  </p:normalViewPr>
  <p:slideViewPr>
    <p:cSldViewPr snapToGrid="0" snapToObjects="1" showGuides="1">
      <p:cViewPr varScale="1">
        <p:scale>
          <a:sx n="68" d="100"/>
          <a:sy n="68" d="100"/>
        </p:scale>
        <p:origin x="15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CD1509-F628-1F45-B6AE-5CA2861CF50A}"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9CD1509-F628-1F45-B6AE-5CA2861CF50A}"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9CD1509-F628-1F45-B6AE-5CA2861CF50A}"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9CD1509-F628-1F45-B6AE-5CA2861CF50A}"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9CD1509-F628-1F45-B6AE-5CA2861CF50A}"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B9CD1509-F628-1F45-B6AE-5CA2861CF50A}"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B9CD1509-F628-1F45-B6AE-5CA2861CF50A}" type="datetimeFigureOut">
              <a:rPr lang="en-US" smtClean="0"/>
              <a:pPr/>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9CD1509-F628-1F45-B6AE-5CA2861CF50A}" type="datetimeFigureOut">
              <a:rPr lang="en-US" smtClean="0"/>
              <a:pPr/>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D1509-F628-1F45-B6AE-5CA2861CF50A}" type="datetimeFigureOut">
              <a:rPr lang="en-US" smtClean="0"/>
              <a:pPr/>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9CD1509-F628-1F45-B6AE-5CA2861CF50A}"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9CD1509-F628-1F45-B6AE-5CA2861CF50A}"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A48C0-81B6-1D48-93BE-59BD431626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D1509-F628-1F45-B6AE-5CA2861CF50A}" type="datetimeFigureOut">
              <a:rPr lang="en-US" smtClean="0"/>
              <a:pPr/>
              <a:t>9/8/2017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A48C0-81B6-1D48-93BE-59BD431626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d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 PPT BG S3 Front Page.jpg"/>
          <p:cNvPicPr>
            <a:picLocks noChangeAspect="1"/>
          </p:cNvPicPr>
          <p:nvPr/>
        </p:nvPicPr>
        <p:blipFill>
          <a:blip r:embed="rId2"/>
          <a:stretch>
            <a:fillRect/>
          </a:stretch>
        </p:blipFill>
        <p:spPr>
          <a:xfrm>
            <a:off x="0" y="0"/>
            <a:ext cx="9144000" cy="6858000"/>
          </a:xfrm>
          <a:prstGeom prst="rect">
            <a:avLst/>
          </a:prstGeom>
        </p:spPr>
      </p:pic>
      <p:sp>
        <p:nvSpPr>
          <p:cNvPr id="7" name="Rectangle 6"/>
          <p:cNvSpPr/>
          <p:nvPr/>
        </p:nvSpPr>
        <p:spPr>
          <a:xfrm>
            <a:off x="0" y="5573742"/>
            <a:ext cx="9144000" cy="646331"/>
          </a:xfrm>
          <a:prstGeom prst="rect">
            <a:avLst/>
          </a:prstGeom>
        </p:spPr>
        <p:txBody>
          <a:bodyPr wrap="square">
            <a:spAutoFit/>
          </a:bodyPr>
          <a:lstStyle/>
          <a:p>
            <a:pPr algn="ctr"/>
            <a:r>
              <a:rPr lang="en-US" sz="3600" dirty="0">
                <a:solidFill>
                  <a:schemeClr val="tx1">
                    <a:lumMod val="75000"/>
                    <a:lumOff val="25000"/>
                  </a:schemeClr>
                </a:solidFill>
                <a:latin typeface="Arial MT Md"/>
                <a:cs typeface="Arial MT Md"/>
              </a:rPr>
              <a:t>Official New Rules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5232202"/>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Protest procedure (C)</a:t>
            </a:r>
          </a:p>
          <a:p>
            <a:pPr algn="ctr"/>
            <a:endParaRPr lang="en-GB" sz="24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A team may file the protest if its interest have been affected by</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an error in scorekeeping, time-keeping or shot clock operations which was not corrected by the officials.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 decision to forfeit, cancel, postpone, not resume or not play the game. </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a violation of the applicable eligibility rules.</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In order to be admissible, a protest shall comply with the following procedure: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captain shall, no later than 15 minutes following the end of the game, sign the scoresheet in the column ‘Captains signature in case of protest’.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reasons for the protest shall be submitted in writing no later than 1 hour following the end of the game.</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The competent body shall decide on the protest as soon as possible, and no later than 24 hours following the end of the game.</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The decision of the competent body is also considered as a field of play rule decision and is not subject for further review or appeal.</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23064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3662541"/>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Protest procedure (C)</a:t>
            </a:r>
          </a:p>
          <a:p>
            <a:pPr algn="ct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Beginning of a period or the game – warning whistle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Use the “warning whistle” (by the active referee) at the beginning of the game before entering the centre circle for administering the jump ball and at the beginning of all other periods and extra periods before placing the ball at the disposal for the throw-in at the centre line shall be included</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190854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2 Last Page.jpg"/>
          <p:cNvPicPr>
            <a:picLocks noChangeAspect="1"/>
          </p:cNvPicPr>
          <p:nvPr/>
        </p:nvPicPr>
        <p:blipFill>
          <a:blip r:embed="rId2"/>
          <a:stretch>
            <a:fillRect/>
          </a:stretch>
        </p:blipFill>
        <p:spPr>
          <a:xfrm>
            <a:off x="0" y="0"/>
            <a:ext cx="9144000" cy="6858000"/>
          </a:xfrm>
          <a:prstGeom prst="rect">
            <a:avLst/>
          </a:prstGeom>
        </p:spPr>
      </p:pic>
      <p:sp>
        <p:nvSpPr>
          <p:cNvPr id="5" name="Rectangle 4"/>
          <p:cNvSpPr/>
          <p:nvPr/>
        </p:nvSpPr>
        <p:spPr>
          <a:xfrm>
            <a:off x="0" y="6102402"/>
            <a:ext cx="9144000" cy="507831"/>
          </a:xfrm>
          <a:prstGeom prst="rect">
            <a:avLst/>
          </a:prstGeom>
        </p:spPr>
        <p:txBody>
          <a:bodyPr wrap="square">
            <a:spAutoFit/>
          </a:bodyPr>
          <a:lstStyle/>
          <a:p>
            <a:pPr algn="ctr"/>
            <a:r>
              <a:rPr lang="en-US" sz="900" dirty="0">
                <a:solidFill>
                  <a:schemeClr val="tx1">
                    <a:lumMod val="75000"/>
                    <a:lumOff val="25000"/>
                  </a:schemeClr>
                </a:solidFill>
                <a:latin typeface="Arial MT Md"/>
                <a:cs typeface="Arial MT Md"/>
              </a:rPr>
              <a:t>English Institute of Sport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Coleridge Road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Sheffield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S9 5DA</a:t>
            </a:r>
          </a:p>
          <a:p>
            <a:pPr algn="ctr"/>
            <a:r>
              <a:rPr lang="en-US" sz="900" dirty="0" err="1">
                <a:solidFill>
                  <a:schemeClr val="bg1">
                    <a:lumMod val="50000"/>
                  </a:schemeClr>
                </a:solidFill>
                <a:latin typeface="Arial MT Md"/>
                <a:cs typeface="Arial MT Md"/>
              </a:rPr>
              <a:t>t</a:t>
            </a:r>
            <a:r>
              <a:rPr lang="en-US" sz="900" dirty="0">
                <a:solidFill>
                  <a:schemeClr val="bg1">
                    <a:lumMod val="50000"/>
                  </a:schemeClr>
                </a:solidFill>
                <a:latin typeface="Arial MT Md"/>
                <a:cs typeface="Arial MT Md"/>
              </a:rPr>
              <a:t>: </a:t>
            </a:r>
            <a:r>
              <a:rPr lang="en-US" sz="900" dirty="0">
                <a:solidFill>
                  <a:schemeClr val="tx1">
                    <a:lumMod val="75000"/>
                    <a:lumOff val="25000"/>
                  </a:schemeClr>
                </a:solidFill>
                <a:latin typeface="Arial MT Md"/>
                <a:cs typeface="Arial MT Md"/>
              </a:rPr>
              <a:t>0114 284 1060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a:t>
            </a:r>
            <a:r>
              <a:rPr lang="en-US" sz="900" dirty="0">
                <a:solidFill>
                  <a:schemeClr val="bg1">
                    <a:lumMod val="50000"/>
                  </a:schemeClr>
                </a:solidFill>
                <a:latin typeface="Arial MT Md"/>
                <a:cs typeface="Arial MT Md"/>
              </a:rPr>
              <a:t> </a:t>
            </a:r>
            <a:r>
              <a:rPr lang="en-US" sz="900" dirty="0" err="1">
                <a:solidFill>
                  <a:schemeClr val="bg1">
                    <a:lumMod val="50000"/>
                  </a:schemeClr>
                </a:solidFill>
                <a:latin typeface="Arial MT Md"/>
                <a:cs typeface="Arial MT Md"/>
              </a:rPr>
              <a:t>f</a:t>
            </a:r>
            <a:r>
              <a:rPr lang="en-US" sz="900" dirty="0">
                <a:solidFill>
                  <a:schemeClr val="bg1">
                    <a:lumMod val="50000"/>
                  </a:schemeClr>
                </a:solidFill>
                <a:latin typeface="Arial MT Md"/>
                <a:cs typeface="Arial MT Md"/>
              </a:rPr>
              <a:t>: </a:t>
            </a:r>
            <a:r>
              <a:rPr lang="en-US" sz="900" dirty="0">
                <a:solidFill>
                  <a:schemeClr val="tx1">
                    <a:lumMod val="75000"/>
                    <a:lumOff val="25000"/>
                  </a:schemeClr>
                </a:solidFill>
                <a:latin typeface="Arial MT Md"/>
                <a:cs typeface="Arial MT Md"/>
              </a:rPr>
              <a:t>0114 284 1061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a:t>
            </a:r>
            <a:r>
              <a:rPr lang="en-US" sz="900" dirty="0" err="1">
                <a:solidFill>
                  <a:schemeClr val="bg1">
                    <a:lumMod val="50000"/>
                  </a:schemeClr>
                </a:solidFill>
                <a:latin typeface="Arial MT Md"/>
                <a:cs typeface="Arial MT Md"/>
              </a:rPr>
              <a:t>e</a:t>
            </a:r>
            <a:r>
              <a:rPr lang="en-US" sz="900" dirty="0">
                <a:solidFill>
                  <a:schemeClr val="bg1">
                    <a:lumMod val="50000"/>
                  </a:schemeClr>
                </a:solidFill>
                <a:latin typeface="Arial MT Md"/>
                <a:cs typeface="Arial MT Md"/>
              </a:rPr>
              <a:t>: </a:t>
            </a:r>
            <a:r>
              <a:rPr lang="en-US" sz="900" dirty="0" err="1">
                <a:solidFill>
                  <a:schemeClr val="tx1">
                    <a:lumMod val="75000"/>
                    <a:lumOff val="25000"/>
                  </a:schemeClr>
                </a:solidFill>
                <a:latin typeface="Arial MT Md"/>
                <a:cs typeface="Arial MT Md"/>
              </a:rPr>
              <a:t>info@basketballengland.co.uk</a:t>
            </a:r>
            <a:r>
              <a:rPr lang="en-US" sz="900" dirty="0">
                <a:solidFill>
                  <a:schemeClr val="tx1">
                    <a:lumMod val="75000"/>
                    <a:lumOff val="25000"/>
                  </a:schemeClr>
                </a:solidFill>
                <a:latin typeface="Arial MT Md"/>
                <a:cs typeface="Arial MT Md"/>
              </a:rPr>
              <a:t>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a:t>
            </a:r>
            <a:r>
              <a:rPr lang="en-US" sz="900" dirty="0" err="1">
                <a:solidFill>
                  <a:schemeClr val="tx1">
                    <a:lumMod val="75000"/>
                    <a:lumOff val="25000"/>
                  </a:schemeClr>
                </a:solidFill>
                <a:latin typeface="Arial MT Md"/>
                <a:cs typeface="Arial MT Md"/>
              </a:rPr>
              <a:t>www.basketballengland.co.uk</a:t>
            </a:r>
            <a:endParaRPr lang="en-US" sz="900" dirty="0">
              <a:solidFill>
                <a:schemeClr val="tx1">
                  <a:lumMod val="75000"/>
                  <a:lumOff val="25000"/>
                </a:schemeClr>
              </a:solidFill>
              <a:latin typeface="Arial MT Md"/>
              <a:cs typeface="Arial MT Md"/>
            </a:endParaRPr>
          </a:p>
          <a:p>
            <a:pPr algn="ctr"/>
            <a:r>
              <a:rPr lang="en-US" sz="900" dirty="0">
                <a:solidFill>
                  <a:schemeClr val="tx1">
                    <a:lumMod val="75000"/>
                    <a:lumOff val="25000"/>
                  </a:schemeClr>
                </a:solidFill>
                <a:latin typeface="Arial MT Md"/>
                <a:cs typeface="Arial MT Md"/>
              </a:rPr>
              <a:t>The English Basketball Association is a company limited by guarantee  </a:t>
            </a:r>
            <a:r>
              <a:rPr lang="en-US" sz="900" dirty="0">
                <a:solidFill>
                  <a:srgbClr val="E90012"/>
                </a:solidFill>
                <a:latin typeface="Arial MT Md"/>
                <a:cs typeface="Arial MT Md"/>
              </a:rPr>
              <a:t>|</a:t>
            </a:r>
            <a:r>
              <a:rPr lang="en-US" sz="900" dirty="0">
                <a:solidFill>
                  <a:schemeClr val="tx1">
                    <a:lumMod val="75000"/>
                    <a:lumOff val="25000"/>
                  </a:schemeClr>
                </a:solidFill>
                <a:latin typeface="Arial MT Md"/>
                <a:cs typeface="Arial MT Md"/>
              </a:rPr>
              <a:t>  Registered in England No. 1429756</a:t>
            </a:r>
          </a:p>
        </p:txBody>
      </p:sp>
      <p:pic>
        <p:nvPicPr>
          <p:cNvPr id="6" name="Picture 5" descr="BE Inspired Colour.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2640501" y="4707458"/>
            <a:ext cx="3862998" cy="115147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5047536"/>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Foul penalties - (B.8.3)</a:t>
            </a:r>
          </a:p>
          <a:p>
            <a:pPr algn="ctr"/>
            <a:endParaRPr lang="en-GB" b="1" dirty="0">
              <a:solidFill>
                <a:schemeClr val="tx1">
                  <a:lumMod val="75000"/>
                  <a:lumOff val="25000"/>
                </a:schemeClr>
              </a:solidFill>
              <a:latin typeface="Arial MT Md"/>
              <a:cs typeface="Arial MT Md"/>
            </a:endParaRPr>
          </a:p>
          <a:p>
            <a:r>
              <a:rPr lang="en-GB" sz="2400" b="1" dirty="0">
                <a:latin typeface="Arial" panose="020B0604020202020204" pitchFamily="34" charset="0"/>
                <a:cs typeface="Arial" panose="020B0604020202020204" pitchFamily="34" charset="0"/>
              </a:rPr>
              <a:t>Purpose: </a:t>
            </a:r>
            <a:r>
              <a:rPr lang="en-GB" sz="2400" dirty="0">
                <a:latin typeface="Arial" panose="020B0604020202020204" pitchFamily="34" charset="0"/>
                <a:cs typeface="Arial" panose="020B0604020202020204" pitchFamily="34" charset="0"/>
              </a:rPr>
              <a:t>To have the same penalty for disqualifying fouls: 2 free throws + possession.</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Changes: </a:t>
            </a:r>
            <a:r>
              <a:rPr lang="en-GB" sz="2400" dirty="0">
                <a:latin typeface="Arial" panose="020B0604020202020204" pitchFamily="34" charset="0"/>
                <a:cs typeface="Arial" panose="020B0604020202020204" pitchFamily="34" charset="0"/>
              </a:rPr>
              <a:t>Whenever a person has been disqualified and this is a foul charged by the rules charged by the rules to the coach as a bench foul the penalty shall be 2 free throws as with any other disqualifying foul. In the sheet such fouls be entered as B2.</a:t>
            </a:r>
          </a:p>
          <a:p>
            <a:r>
              <a:rPr lang="en-GB" sz="2400" dirty="0">
                <a:latin typeface="Arial" panose="020B0604020202020204" pitchFamily="34" charset="0"/>
                <a:cs typeface="Arial" panose="020B0604020202020204" pitchFamily="34" charset="0"/>
              </a:rPr>
              <a:t>This applies to all disqualifying fouls against team bench personal, namely assistant coaches, substitutes, and excluded players which also apply to a fighting situation.</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3847207"/>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Duties of the coaches - (Art. 7.1)</a:t>
            </a:r>
          </a:p>
          <a:p>
            <a:pPr algn="ctr"/>
            <a:endParaRPr lang="en-GB" b="1" dirty="0">
              <a:solidFill>
                <a:schemeClr val="tx1">
                  <a:lumMod val="75000"/>
                  <a:lumOff val="25000"/>
                </a:schemeClr>
              </a:solidFill>
              <a:latin typeface="Arial MT Md"/>
              <a:cs typeface="Arial MT Md"/>
            </a:endParaRPr>
          </a:p>
          <a:p>
            <a:pPr algn="ctr"/>
            <a:endParaRPr lang="en-GB" b="1" dirty="0">
              <a:solidFill>
                <a:schemeClr val="tx1">
                  <a:lumMod val="75000"/>
                  <a:lumOff val="25000"/>
                </a:schemeClr>
              </a:solidFill>
              <a:latin typeface="Arial MT Md"/>
              <a:cs typeface="Arial MT Md"/>
            </a:endParaRPr>
          </a:p>
          <a:p>
            <a:r>
              <a:rPr lang="en-GB" sz="2400" b="1" dirty="0">
                <a:latin typeface="Arial" panose="020B0604020202020204" pitchFamily="34" charset="0"/>
                <a:cs typeface="Arial" panose="020B0604020202020204" pitchFamily="34" charset="0"/>
              </a:rPr>
              <a:t>Purpose:  </a:t>
            </a:r>
            <a:r>
              <a:rPr lang="en-GB" sz="2400" dirty="0">
                <a:latin typeface="Arial" panose="020B0604020202020204" pitchFamily="34" charset="0"/>
                <a:cs typeface="Arial" panose="020B0604020202020204" pitchFamily="34" charset="0"/>
              </a:rPr>
              <a:t>To have the score sheet ready in order to not the delay the start of the game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New wording:</a:t>
            </a:r>
          </a:p>
          <a:p>
            <a:r>
              <a:rPr lang="en-GB" sz="2400" dirty="0">
                <a:latin typeface="Arial" panose="020B0604020202020204" pitchFamily="34" charset="0"/>
                <a:cs typeface="Arial" panose="020B0604020202020204" pitchFamily="34" charset="0"/>
              </a:rPr>
              <a:t>The list with the team members and all further team information shall be given to the scorer at least 40 minutes before the game is scheduled begins.</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193541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4585871"/>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Team uniforms - (Art. 4.3)</a:t>
            </a:r>
            <a:br>
              <a:rPr lang="en-GB" sz="4000" b="1" dirty="0">
                <a:latin typeface="Arial" panose="020B0604020202020204" pitchFamily="34" charset="0"/>
                <a:cs typeface="Arial" panose="020B0604020202020204" pitchFamily="34" charset="0"/>
              </a:rPr>
            </a:br>
            <a:endParaRPr lang="en-GB" b="1" dirty="0">
              <a:solidFill>
                <a:schemeClr val="tx1">
                  <a:lumMod val="75000"/>
                  <a:lumOff val="25000"/>
                </a:schemeClr>
              </a:solidFill>
              <a:latin typeface="Arial" panose="020B0604020202020204" pitchFamily="34" charset="0"/>
              <a:cs typeface="Arial" panose="020B0604020202020204" pitchFamily="34" charset="0"/>
            </a:endParaRPr>
          </a:p>
          <a:p>
            <a:pPr algn="ctr"/>
            <a:endParaRPr lang="en-GB" b="1" dirty="0">
              <a:solidFill>
                <a:schemeClr val="tx1">
                  <a:lumMod val="75000"/>
                  <a:lumOff val="25000"/>
                </a:schemeClr>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The shirts and shorts must be of the same dominant colour.</a:t>
            </a: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If shirts have sleeves they must end above the elbow. Long sleeves shirts are not permitted.</a:t>
            </a: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Socks need to be visible.</a:t>
            </a: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Shoes may have any colour combination, but left and right shoes must match.</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No flashing lights, reflective material or other adornments are permitted.</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354646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4770537"/>
          </a:xfrm>
          <a:prstGeom prst="rect">
            <a:avLst/>
          </a:prstGeom>
        </p:spPr>
        <p:txBody>
          <a:bodyPr wrap="square">
            <a:spAutoFit/>
          </a:bodyPr>
          <a:lstStyle/>
          <a:p>
            <a:pPr algn="ctr"/>
            <a:r>
              <a:rPr lang="en-GB" sz="4000" dirty="0">
                <a:latin typeface="Arial" panose="020B0604020202020204" pitchFamily="34" charset="0"/>
                <a:cs typeface="Arial" panose="020B0604020202020204" pitchFamily="34" charset="0"/>
              </a:rPr>
              <a:t>Team’s equipment (Art. 4.4)</a:t>
            </a:r>
            <a:br>
              <a:rPr lang="en-GB" sz="4000" dirty="0">
                <a:latin typeface="Arial" panose="020B0604020202020204" pitchFamily="34" charset="0"/>
                <a:cs typeface="Arial" panose="020B0604020202020204" pitchFamily="34" charset="0"/>
              </a:rPr>
            </a:br>
            <a:endParaRPr lang="en-GB" sz="2400" b="1"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following equipment (accessories) is permitted: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Arm compression sleeves of the black or white or the dominant team uniform colour, but one same colour for all players of the team.</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Leg compression sleeves of the black or white or the dominant team uniform colour, but one same colour for all players of the team.</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Headgear, black or white or the dominant uniform colour as shirts but one same colour for all players on the team. The headgear cannot cover any part of the face entirely or partially (eyes, nose, lips etc.) and cannot be dangerous to the player wearing it and/or to other players. The headgear cannot have opening/closing elements around the face and/or neck and cannot have any parts extruding from its surface.</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52016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5139869"/>
          </a:xfrm>
          <a:prstGeom prst="rect">
            <a:avLst/>
          </a:prstGeom>
        </p:spPr>
        <p:txBody>
          <a:bodyPr wrap="square">
            <a:spAutoFit/>
          </a:bodyPr>
          <a:lstStyle/>
          <a:p>
            <a:pPr algn="ctr"/>
            <a:r>
              <a:rPr lang="en-GB" sz="4000" dirty="0">
                <a:latin typeface="Arial" panose="020B0604020202020204" pitchFamily="34" charset="0"/>
                <a:cs typeface="Arial" panose="020B0604020202020204" pitchFamily="34" charset="0"/>
              </a:rPr>
              <a:t>Team’s equipment - (Art. 4.4)</a:t>
            </a:r>
          </a:p>
          <a:p>
            <a:pPr marL="457200" indent="-4572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Wristbands, maximum of 10 cm wide textile material of the black or white or the dominant team colour as shirts, but one same colour for all players of the team.</a:t>
            </a: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Taping of arms, shoulders, legs etc. of the black or white or the dominant team colour as shirts, but one same colour for all players of the team.</a:t>
            </a: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Ankle braces of the transparent or black or white but one same colour for all players of the team.</a:t>
            </a:r>
          </a:p>
          <a:p>
            <a:pPr marL="457200" lvl="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All accessories must be of the same colour for all players of the team (either black, white or team uniform dominant colour).</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184582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3539430"/>
          </a:xfrm>
          <a:prstGeom prst="rect">
            <a:avLst/>
          </a:prstGeom>
        </p:spPr>
        <p:txBody>
          <a:bodyPr wrap="square">
            <a:spAutoFit/>
          </a:bodyPr>
          <a:lstStyle/>
          <a:p>
            <a:pPr algn="ctr"/>
            <a:r>
              <a:rPr lang="en-GB" sz="4000" dirty="0">
                <a:latin typeface="Arial" panose="020B0604020202020204" pitchFamily="34" charset="0"/>
                <a:cs typeface="Arial" panose="020B0604020202020204" pitchFamily="34" charset="0"/>
              </a:rPr>
              <a:t>Player in the act of shooting -</a:t>
            </a: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(Art. 15.1.3)</a:t>
            </a:r>
            <a:br>
              <a:rPr lang="en-GB" sz="40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lvl="0"/>
            <a:r>
              <a:rPr lang="en-GB" sz="2400" b="1" dirty="0">
                <a:latin typeface="Arial" panose="020B0604020202020204" pitchFamily="34" charset="0"/>
                <a:cs typeface="Arial" panose="020B0604020202020204" pitchFamily="34" charset="0"/>
              </a:rPr>
              <a:t>Purpose: </a:t>
            </a:r>
            <a:r>
              <a:rPr lang="en-GB" sz="2400" dirty="0">
                <a:latin typeface="Arial" panose="020B0604020202020204" pitchFamily="34" charset="0"/>
                <a:cs typeface="Arial" panose="020B0604020202020204" pitchFamily="34" charset="0"/>
              </a:rPr>
              <a:t>To clarify the definition of the act of shooting</a:t>
            </a:r>
          </a:p>
          <a:p>
            <a:pPr lvl="0"/>
            <a:endParaRPr lang="en-GB" sz="2400" dirty="0">
              <a:latin typeface="Arial" panose="020B0604020202020204" pitchFamily="34" charset="0"/>
              <a:cs typeface="Arial" panose="020B0604020202020204" pitchFamily="34" charset="0"/>
            </a:endParaRPr>
          </a:p>
          <a:p>
            <a:pPr lvl="0"/>
            <a:r>
              <a:rPr lang="en-GB" sz="2400" b="1" dirty="0">
                <a:latin typeface="Arial" panose="020B0604020202020204" pitchFamily="34" charset="0"/>
                <a:cs typeface="Arial" panose="020B0604020202020204" pitchFamily="34" charset="0"/>
              </a:rPr>
              <a:t>Change:  </a:t>
            </a:r>
            <a:r>
              <a:rPr lang="en-GB" sz="2400" dirty="0">
                <a:latin typeface="Arial" panose="020B0604020202020204" pitchFamily="34" charset="0"/>
                <a:cs typeface="Arial" panose="020B0604020202020204" pitchFamily="34" charset="0"/>
              </a:rPr>
              <a:t>When a player is in the act of shooting and after being fouled, he passes the ball off, he is no longer considered to be in the act of shooting </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319839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3416320"/>
          </a:xfrm>
          <a:prstGeom prst="rect">
            <a:avLst/>
          </a:prstGeom>
        </p:spPr>
        <p:txBody>
          <a:bodyPr wrap="square">
            <a:spAutoFit/>
          </a:bodyPr>
          <a:lstStyle/>
          <a:p>
            <a:pPr algn="ctr"/>
            <a:r>
              <a:rPr lang="en-GB" sz="4000" dirty="0">
                <a:latin typeface="Arial" panose="020B0604020202020204" pitchFamily="34" charset="0"/>
                <a:cs typeface="Arial" panose="020B0604020202020204" pitchFamily="34" charset="0"/>
              </a:rPr>
              <a:t>Game disqualification </a:t>
            </a: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(Art. 36.3.3 and Art. 37.2.3) </a:t>
            </a:r>
          </a:p>
          <a:p>
            <a:pPr algn="ctr"/>
            <a:endParaRPr lang="en-GB" sz="40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game disqualification is now also valid for 1 technical foul and 1 unsportsmanlike foul. A player shall also be disqualified for the remainder of the game when he is charged with 1 technical and 1 unsportsmanlike foul. </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141514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E PPT BG S3 Second Page.jpg"/>
          <p:cNvPicPr>
            <a:picLocks noChangeAspect="1"/>
          </p:cNvPicPr>
          <p:nvPr/>
        </p:nvPicPr>
        <p:blipFill>
          <a:blip r:embed="rId2"/>
          <a:stretch>
            <a:fillRect/>
          </a:stretch>
        </p:blipFill>
        <p:spPr>
          <a:xfrm>
            <a:off x="0" y="0"/>
            <a:ext cx="9144000" cy="6858000"/>
          </a:xfrm>
          <a:prstGeom prst="rect">
            <a:avLst/>
          </a:prstGeom>
        </p:spPr>
      </p:pic>
      <p:sp>
        <p:nvSpPr>
          <p:cNvPr id="8" name="Rectangle 7"/>
          <p:cNvSpPr/>
          <p:nvPr/>
        </p:nvSpPr>
        <p:spPr>
          <a:xfrm>
            <a:off x="4736891" y="213256"/>
            <a:ext cx="4601980" cy="369332"/>
          </a:xfrm>
          <a:prstGeom prst="rect">
            <a:avLst/>
          </a:prstGeom>
        </p:spPr>
        <p:txBody>
          <a:bodyPr wrap="square">
            <a:spAutoFit/>
          </a:bodyPr>
          <a:lstStyle/>
          <a:p>
            <a:pPr algn="ctr"/>
            <a:r>
              <a:rPr lang="en-US" b="1" dirty="0">
                <a:solidFill>
                  <a:schemeClr val="tx1">
                    <a:lumMod val="75000"/>
                    <a:lumOff val="25000"/>
                  </a:schemeClr>
                </a:solidFill>
                <a:latin typeface="Arial MT Md"/>
                <a:cs typeface="Arial MT Md"/>
              </a:rPr>
              <a:t>National Officiating Conference 2017</a:t>
            </a:r>
          </a:p>
        </p:txBody>
      </p:sp>
      <p:sp>
        <p:nvSpPr>
          <p:cNvPr id="7" name="Rectangle 6">
            <a:extLst>
              <a:ext uri="{FF2B5EF4-FFF2-40B4-BE49-F238E27FC236}">
                <a16:creationId xmlns:a16="http://schemas.microsoft.com/office/drawing/2014/main" id="{ED5E8759-B15C-457A-BA0D-1B9836B54724}"/>
              </a:ext>
            </a:extLst>
          </p:cNvPr>
          <p:cNvSpPr/>
          <p:nvPr/>
        </p:nvSpPr>
        <p:spPr>
          <a:xfrm>
            <a:off x="457201" y="1003255"/>
            <a:ext cx="8339958" cy="5232202"/>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Fake a foul - (Art. 33.16)</a:t>
            </a:r>
          </a:p>
          <a:p>
            <a:endParaRPr lang="en-GB" sz="2400"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A team may file the protest if its interest have been affected by</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an error in scorekeeping, time-keeping or shot clock operations which was not corrected by the officials.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 decision to forfeit, cancel, postpone, not resume or not play the game. </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a violation of the applicable eligibility rules.</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In order to be admissible, a protest shall comply with the following procedure: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captain shall, no later than 15 minutes following the end of the game, sign the scoresheet in the column ‘Captains signature in case of protest’.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reasons for the protest shall be submitted in writing no later than 1 hour following the end of the game.</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The competent body shall decide on the protest as soon as possible, and no later than 24 hours following the end of the game.</a:t>
            </a:r>
          </a:p>
          <a:p>
            <a:pPr marL="457200" lvl="0" indent="-457200">
              <a:buFont typeface="Arial" panose="020B0604020202020204" pitchFamily="34" charset="0"/>
              <a:buChar char="•"/>
            </a:pPr>
            <a:r>
              <a:rPr lang="en-GB" dirty="0">
                <a:latin typeface="Arial" panose="020B0604020202020204" pitchFamily="34" charset="0"/>
                <a:cs typeface="Arial" panose="020B0604020202020204" pitchFamily="34" charset="0"/>
              </a:rPr>
              <a:t>The decision of the competent body is also considered as a field of play rule decision and is not subject for further review or appeal.</a:t>
            </a:r>
          </a:p>
        </p:txBody>
      </p:sp>
      <p:sp>
        <p:nvSpPr>
          <p:cNvPr id="11" name="Rectangle 10">
            <a:extLst>
              <a:ext uri="{FF2B5EF4-FFF2-40B4-BE49-F238E27FC236}">
                <a16:creationId xmlns:a16="http://schemas.microsoft.com/office/drawing/2014/main" id="{18DE3D78-F4F9-4EEE-81B6-DE47A78B04B4}"/>
              </a:ext>
            </a:extLst>
          </p:cNvPr>
          <p:cNvSpPr/>
          <p:nvPr/>
        </p:nvSpPr>
        <p:spPr>
          <a:xfrm>
            <a:off x="138870" y="201429"/>
            <a:ext cx="2229575" cy="369332"/>
          </a:xfrm>
          <a:prstGeom prst="rect">
            <a:avLst/>
          </a:prstGeom>
        </p:spPr>
        <p:txBody>
          <a:bodyPr wrap="square">
            <a:spAutoFit/>
          </a:bodyPr>
          <a:lstStyle/>
          <a:p>
            <a:pPr algn="ctr"/>
            <a:r>
              <a:rPr lang="en-US" b="1" dirty="0">
                <a:solidFill>
                  <a:srgbClr val="FF0000"/>
                </a:solidFill>
                <a:latin typeface="Arial MT Md"/>
                <a:cs typeface="Arial MT Md"/>
              </a:rPr>
              <a:t>Official New Rules</a:t>
            </a:r>
          </a:p>
        </p:txBody>
      </p:sp>
    </p:spTree>
    <p:extLst>
      <p:ext uri="{BB962C8B-B14F-4D97-AF65-F5344CB8AC3E}">
        <p14:creationId xmlns:p14="http://schemas.microsoft.com/office/powerpoint/2010/main" val="2511575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341</TotalTime>
  <Words>551</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MT Md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Freeform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Vincent Newland</dc:creator>
  <cp:lastModifiedBy>Simon Unsworth</cp:lastModifiedBy>
  <cp:revision>29</cp:revision>
  <dcterms:created xsi:type="dcterms:W3CDTF">2014-09-02T12:11:35Z</dcterms:created>
  <dcterms:modified xsi:type="dcterms:W3CDTF">2017-09-08T12:28:21Z</dcterms:modified>
</cp:coreProperties>
</file>